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2"/>
  </p:notesMasterIdLst>
  <p:sldIdLst>
    <p:sldId id="287" r:id="rId2"/>
    <p:sldId id="274" r:id="rId3"/>
    <p:sldId id="265" r:id="rId4"/>
    <p:sldId id="283" r:id="rId5"/>
    <p:sldId id="278" r:id="rId6"/>
    <p:sldId id="284" r:id="rId7"/>
    <p:sldId id="285" r:id="rId8"/>
    <p:sldId id="286" r:id="rId9"/>
    <p:sldId id="281" r:id="rId10"/>
    <p:sldId id="282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65850"/>
  </p:normalViewPr>
  <p:slideViewPr>
    <p:cSldViewPr snapToGrid="0" snapToObjects="1">
      <p:cViewPr varScale="1">
        <p:scale>
          <a:sx n="82" d="100"/>
          <a:sy n="82" d="100"/>
        </p:scale>
        <p:origin x="2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3978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54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sz="1100" dirty="0"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395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5987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8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993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867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094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69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endParaRPr lang="en-GB" b="0" dirty="0">
              <a:effectLst/>
            </a:endParaRPr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227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5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Google Shape;9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1" name="Google Shape;10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 rot="5400000">
            <a:off x="1666050" y="-596100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10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2896" y="6437887"/>
            <a:ext cx="2235755" cy="3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15250" y="346950"/>
            <a:ext cx="7867500" cy="6087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3"/>
          </p:nvPr>
        </p:nvSpPr>
        <p:spPr>
          <a:xfrm>
            <a:off x="1796425" y="1251825"/>
            <a:ext cx="7867500" cy="27105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9327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90A2-60CF-834D-AB3B-E7372F1B5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90D64-23DD-2B41-8F14-724275A5A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975E-C480-5247-A219-2534F70DFC0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BC03849-82C7-164D-9FB0-C0B8CB2F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15;p14">
            <a:extLst>
              <a:ext uri="{FF2B5EF4-FFF2-40B4-BE49-F238E27FC236}">
                <a16:creationId xmlns:a16="http://schemas.microsoft.com/office/drawing/2014/main" id="{C4AFCDD7-F3FA-264B-9871-1654B0017A6E}"/>
              </a:ext>
            </a:extLst>
          </p:cNvPr>
          <p:cNvSpPr txBox="1">
            <a:spLocks/>
          </p:cNvSpPr>
          <p:nvPr/>
        </p:nvSpPr>
        <p:spPr>
          <a:xfrm>
            <a:off x="2291550" y="2434813"/>
            <a:ext cx="76089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b="1" dirty="0">
                <a:solidFill>
                  <a:schemeClr val="bg1"/>
                </a:solidFill>
              </a:rPr>
              <a:t>Test </a:t>
            </a:r>
            <a:r>
              <a:rPr lang="en-GB" sz="3600" b="1" dirty="0" err="1">
                <a:solidFill>
                  <a:schemeClr val="bg1"/>
                </a:solidFill>
              </a:rPr>
              <a:t>Planlaması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ve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r>
              <a:rPr lang="en-GB" sz="3600" b="1" dirty="0" err="1">
                <a:solidFill>
                  <a:schemeClr val="bg1"/>
                </a:solidFill>
              </a:rPr>
              <a:t>Tahminlemesi</a:t>
            </a:r>
            <a:endParaRPr lang="en-GB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80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210300" y="942000"/>
            <a:ext cx="5285475" cy="5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Çevik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yönetiminde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efor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tahminlemesi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fonksiyonun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karmaşıklığı</a:t>
            </a:r>
            <a:r>
              <a:rPr lang="en-GB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(complexity)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alınmıştır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000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000" dirty="0"/>
              <a:t>Bu </a:t>
            </a:r>
            <a:r>
              <a:rPr lang="en-GB" sz="2000" dirty="0" err="1"/>
              <a:t>tahminlemeye</a:t>
            </a:r>
            <a:r>
              <a:rPr lang="en-GB" sz="2000" dirty="0"/>
              <a:t> </a:t>
            </a:r>
            <a:r>
              <a:rPr lang="en-GB" sz="2000" b="1" dirty="0"/>
              <a:t>"Scrum </a:t>
            </a:r>
            <a:r>
              <a:rPr lang="en-GB" sz="2000" b="1" dirty="0" err="1"/>
              <a:t>Pokeri</a:t>
            </a:r>
            <a:r>
              <a:rPr lang="en-GB" sz="2000" b="1" dirty="0"/>
              <a:t>" </a:t>
            </a:r>
            <a:r>
              <a:rPr lang="en-GB" sz="2000" dirty="0" err="1"/>
              <a:t>denir</a:t>
            </a:r>
            <a:r>
              <a:rPr lang="en-GB" sz="2000" b="1" dirty="0"/>
              <a:t>.</a:t>
            </a:r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000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000" dirty="0" err="1"/>
              <a:t>Fonksiyonlar</a:t>
            </a:r>
            <a:r>
              <a:rPr lang="en-GB" sz="2000" dirty="0"/>
              <a:t> </a:t>
            </a:r>
            <a:r>
              <a:rPr lang="en-GB" sz="2000" dirty="0" err="1"/>
              <a:t>yapılacak</a:t>
            </a:r>
            <a:r>
              <a:rPr lang="en-GB" sz="2000" dirty="0"/>
              <a:t> </a:t>
            </a:r>
            <a:r>
              <a:rPr lang="en-GB" sz="2000" dirty="0" err="1"/>
              <a:t>işlere</a:t>
            </a:r>
            <a:r>
              <a:rPr lang="en-GB" sz="2000" dirty="0"/>
              <a:t> </a:t>
            </a:r>
            <a:r>
              <a:rPr lang="en-GB" sz="2000" dirty="0" err="1"/>
              <a:t>bölündükten</a:t>
            </a:r>
            <a:r>
              <a:rPr lang="en-GB" sz="2000" dirty="0"/>
              <a:t> </a:t>
            </a:r>
            <a:r>
              <a:rPr lang="en-GB" sz="2000" dirty="0" err="1"/>
              <a:t>sonra</a:t>
            </a:r>
            <a:r>
              <a:rPr lang="en-GB" sz="2000" b="1" dirty="0"/>
              <a:t>, 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1-2-3-5-7-13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gibi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rakamlar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ile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karmaşıklıkları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ifade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edelir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GB" sz="2000" b="1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endParaRPr lang="en-GB" sz="2000" dirty="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  <a:buFont typeface="Arial"/>
              <a:buChar char="➔"/>
            </a:pPr>
            <a:r>
              <a:rPr lang="en-GB" sz="2000" dirty="0"/>
              <a:t>Her </a:t>
            </a:r>
            <a:r>
              <a:rPr lang="en-GB" sz="2000" dirty="0" err="1"/>
              <a:t>çevik</a:t>
            </a:r>
            <a:r>
              <a:rPr lang="en-GB" sz="2000" dirty="0"/>
              <a:t> sprint </a:t>
            </a:r>
            <a:r>
              <a:rPr lang="en-GB" sz="2000" dirty="0" err="1"/>
              <a:t>sonrası</a:t>
            </a:r>
            <a:r>
              <a:rPr lang="en-GB" sz="2000" dirty="0"/>
              <a:t>, </a:t>
            </a:r>
            <a:r>
              <a:rPr lang="en-GB" sz="2000" dirty="0" err="1"/>
              <a:t>takımın</a:t>
            </a:r>
            <a:r>
              <a:rPr lang="en-GB" sz="2000" dirty="0"/>
              <a:t> </a:t>
            </a:r>
            <a:r>
              <a:rPr lang="en-GB" sz="2000" dirty="0" err="1"/>
              <a:t>kaç</a:t>
            </a:r>
            <a:r>
              <a:rPr lang="en-GB" sz="2000" dirty="0"/>
              <a:t> </a:t>
            </a:r>
            <a:r>
              <a:rPr lang="en-GB" sz="2000" b="1" dirty="0" err="1"/>
              <a:t>puanlık</a:t>
            </a:r>
            <a:r>
              <a:rPr lang="en-GB" sz="2000" dirty="0"/>
              <a:t> </a:t>
            </a:r>
            <a:r>
              <a:rPr lang="en-GB" sz="2000" dirty="0" err="1"/>
              <a:t>fonksiyon</a:t>
            </a:r>
            <a:r>
              <a:rPr lang="en-GB" sz="2000" dirty="0"/>
              <a:t> </a:t>
            </a:r>
            <a:r>
              <a:rPr lang="en-GB" sz="2000" dirty="0" err="1"/>
              <a:t>üretebildiği</a:t>
            </a:r>
            <a:r>
              <a:rPr lang="en-GB" sz="2000" dirty="0"/>
              <a:t> </a:t>
            </a:r>
            <a:r>
              <a:rPr lang="en-GB" sz="2000" dirty="0" err="1"/>
              <a:t>hesaplanır</a:t>
            </a:r>
            <a:r>
              <a:rPr lang="en-GB" sz="20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D9B87-F797-B140-AF62-94555492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6" y="983343"/>
            <a:ext cx="5685064" cy="4891314"/>
          </a:xfrm>
          <a:prstGeom prst="rect">
            <a:avLst/>
          </a:prstGeom>
        </p:spPr>
      </p:pic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FDB3A38F-3314-8840-ACCA-7318A0CC7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Planlaması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Tahminlemesi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51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Planlaması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Tahminlemesi</a:t>
            </a:r>
            <a:endParaRPr lang="en-GB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716335" y="2057399"/>
            <a:ext cx="8249100" cy="2743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0" algn="ctr">
              <a:spcBef>
                <a:spcPts val="0"/>
              </a:spcBef>
            </a:pPr>
            <a:r>
              <a:rPr lang="en-GB" sz="3600" b="1" dirty="0"/>
              <a:t>Test </a:t>
            </a:r>
            <a:r>
              <a:rPr lang="en-GB" sz="3600" b="1" dirty="0" err="1"/>
              <a:t>Planlaması</a:t>
            </a:r>
            <a:r>
              <a:rPr lang="en-GB" sz="3600" b="1" dirty="0"/>
              <a:t> </a:t>
            </a:r>
            <a:r>
              <a:rPr lang="en-GB" sz="3600" b="1" dirty="0" err="1"/>
              <a:t>ve</a:t>
            </a:r>
            <a:r>
              <a:rPr lang="en-GB" sz="3600" b="1" dirty="0"/>
              <a:t> </a:t>
            </a:r>
            <a:r>
              <a:rPr lang="en-GB" sz="3600" b="1" dirty="0" err="1"/>
              <a:t>Tahminlemesi</a:t>
            </a:r>
            <a:r>
              <a:rPr lang="en-GB" sz="3600" b="1" dirty="0"/>
              <a:t> (Test Planning and Estimation)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17407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E7B3CCD1-B65C-1848-8135-FC6237BD9D68}"/>
              </a:ext>
            </a:extLst>
          </p:cNvPr>
          <p:cNvSpPr txBox="1">
            <a:spLocks/>
          </p:cNvSpPr>
          <p:nvPr/>
        </p:nvSpPr>
        <p:spPr>
          <a:xfrm>
            <a:off x="6375400" y="642643"/>
            <a:ext cx="5285475" cy="53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planı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geliştirme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bakım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projeleri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aktivitelerini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özetler</a:t>
            </a: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Planlama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;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kurumun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politikası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stratejisinden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kullanılan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geliştirme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yaşam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döngülerinden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yöntemlerinden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testlerin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kapsamından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hedeflerden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risklerden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kısıtlamalardan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kritiklik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durumundan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edilebilirlik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kaynakların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kullanılabilirliği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den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etkilenir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200" dirty="0">
              <a:latin typeface="Calibri" panose="020F0502020204030204" pitchFamily="34" charset="0"/>
              <a:ea typeface="Arial"/>
              <a:cs typeface="Calibri" panose="020F0502020204030204" pitchFamily="34" charset="0"/>
            </a:endParaRPr>
          </a:p>
          <a:p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öncesinde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‘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Hangi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alan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edilecek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’ , ‘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Nasıl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edilecek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’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‘Ne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kadar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zaman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harcanacak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’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soruları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yanıtlanmalıdır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6D4B6-57E5-0A4A-9DC4-7CA3615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7" y="942000"/>
            <a:ext cx="5947163" cy="4707686"/>
          </a:xfrm>
          <a:prstGeom prst="rect">
            <a:avLst/>
          </a:prstGeom>
        </p:spPr>
      </p:pic>
      <p:sp>
        <p:nvSpPr>
          <p:cNvPr id="11" name="Google Shape;120;p15">
            <a:extLst>
              <a:ext uri="{FF2B5EF4-FFF2-40B4-BE49-F238E27FC236}">
                <a16:creationId xmlns:a16="http://schemas.microsoft.com/office/drawing/2014/main" id="{92E5A2C3-C39F-8E49-9AF1-2566B5589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Planlaması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Tahminlemesi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6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2047650" y="530243"/>
            <a:ext cx="7820250" cy="543875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 err="1"/>
              <a:t>Testlerin</a:t>
            </a:r>
            <a:r>
              <a:rPr lang="en-GB" sz="2000" dirty="0"/>
              <a:t> </a:t>
            </a:r>
            <a:r>
              <a:rPr lang="en-GB" sz="2000" dirty="0" err="1"/>
              <a:t>kapsamı</a:t>
            </a:r>
            <a:r>
              <a:rPr lang="en-GB" sz="2000" dirty="0"/>
              <a:t>, </a:t>
            </a:r>
            <a:r>
              <a:rPr lang="en-GB" sz="2000" dirty="0" err="1"/>
              <a:t>hedefleri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</a:t>
            </a:r>
            <a:r>
              <a:rPr lang="en-GB" sz="2000" dirty="0" err="1"/>
              <a:t>risklerinin</a:t>
            </a:r>
            <a:r>
              <a:rPr lang="en-GB" sz="2000" dirty="0"/>
              <a:t> </a:t>
            </a:r>
            <a:r>
              <a:rPr lang="en-GB" sz="2000" dirty="0" err="1"/>
              <a:t>belirlenmesi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 err="1"/>
              <a:t>Testlerdeki</a:t>
            </a:r>
            <a:r>
              <a:rPr lang="en-GB" sz="2000" dirty="0"/>
              <a:t> </a:t>
            </a:r>
            <a:r>
              <a:rPr lang="en-GB" sz="2000" dirty="0" err="1"/>
              <a:t>genel</a:t>
            </a:r>
            <a:r>
              <a:rPr lang="en-GB" sz="2000" dirty="0"/>
              <a:t> </a:t>
            </a:r>
            <a:r>
              <a:rPr lang="en-GB" sz="2000" dirty="0" err="1"/>
              <a:t>yaklaşımın</a:t>
            </a:r>
            <a:r>
              <a:rPr lang="en-GB" sz="2000" dirty="0"/>
              <a:t> </a:t>
            </a:r>
            <a:r>
              <a:rPr lang="en-GB" sz="2000" dirty="0" err="1"/>
              <a:t>belirlenmesi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/>
              <a:t>Test </a:t>
            </a:r>
            <a:r>
              <a:rPr lang="en-GB" sz="2000" dirty="0" err="1"/>
              <a:t>faaliyetlerinin</a:t>
            </a:r>
            <a:r>
              <a:rPr lang="en-GB" sz="2000" dirty="0"/>
              <a:t> </a:t>
            </a:r>
            <a:r>
              <a:rPr lang="en-GB" sz="2000" dirty="0" err="1"/>
              <a:t>yazılım</a:t>
            </a:r>
            <a:r>
              <a:rPr lang="en-GB" sz="2000" dirty="0"/>
              <a:t> </a:t>
            </a:r>
            <a:r>
              <a:rPr lang="en-GB" sz="2000" dirty="0" err="1"/>
              <a:t>yaşam</a:t>
            </a:r>
            <a:r>
              <a:rPr lang="en-GB" sz="2000" dirty="0"/>
              <a:t> </a:t>
            </a:r>
            <a:r>
              <a:rPr lang="en-GB" sz="2000" dirty="0" err="1"/>
              <a:t>döngüsü</a:t>
            </a:r>
            <a:r>
              <a:rPr lang="en-GB" sz="2000" dirty="0"/>
              <a:t> </a:t>
            </a:r>
            <a:r>
              <a:rPr lang="en-GB" sz="2000" dirty="0" err="1"/>
              <a:t>faaliyetlerine</a:t>
            </a:r>
            <a:r>
              <a:rPr lang="en-GB" sz="2000" dirty="0"/>
              <a:t> </a:t>
            </a:r>
            <a:r>
              <a:rPr lang="en-GB" sz="2000" dirty="0" err="1"/>
              <a:t>entegre</a:t>
            </a:r>
            <a:r>
              <a:rPr lang="en-GB" sz="2000" dirty="0"/>
              <a:t> </a:t>
            </a:r>
            <a:r>
              <a:rPr lang="en-GB" sz="2000" dirty="0" err="1"/>
              <a:t>edilmesi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</a:t>
            </a:r>
            <a:r>
              <a:rPr lang="en-GB" sz="2000" dirty="0" err="1"/>
              <a:t>koordine</a:t>
            </a:r>
            <a:r>
              <a:rPr lang="en-GB" sz="2000" dirty="0"/>
              <a:t> </a:t>
            </a:r>
            <a:r>
              <a:rPr lang="en-GB" sz="2000" dirty="0" err="1"/>
              <a:t>edilmesi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 err="1"/>
              <a:t>Neyin</a:t>
            </a:r>
            <a:r>
              <a:rPr lang="en-GB" sz="2000" dirty="0"/>
              <a:t> test </a:t>
            </a:r>
            <a:r>
              <a:rPr lang="en-GB" sz="2000" dirty="0" err="1"/>
              <a:t>edileceğine</a:t>
            </a:r>
            <a:r>
              <a:rPr lang="en-GB" sz="2000" dirty="0"/>
              <a:t>, </a:t>
            </a:r>
            <a:r>
              <a:rPr lang="en-GB" sz="2000" dirty="0" err="1"/>
              <a:t>çeşitli</a:t>
            </a:r>
            <a:r>
              <a:rPr lang="en-GB" sz="2000" dirty="0"/>
              <a:t> test </a:t>
            </a:r>
            <a:r>
              <a:rPr lang="en-GB" sz="2000" dirty="0" err="1"/>
              <a:t>faaliyetlerini</a:t>
            </a:r>
            <a:r>
              <a:rPr lang="en-GB" sz="2000" dirty="0"/>
              <a:t> </a:t>
            </a:r>
            <a:r>
              <a:rPr lang="en-GB" sz="2000" dirty="0" err="1"/>
              <a:t>gerçekleştirmek</a:t>
            </a:r>
            <a:r>
              <a:rPr lang="en-GB" sz="2000" dirty="0"/>
              <a:t> </a:t>
            </a:r>
            <a:r>
              <a:rPr lang="en-GB" sz="2000" dirty="0" err="1"/>
              <a:t>için</a:t>
            </a:r>
            <a:r>
              <a:rPr lang="en-GB" sz="2000" dirty="0"/>
              <a:t> </a:t>
            </a:r>
            <a:r>
              <a:rPr lang="en-GB" sz="2000" dirty="0" err="1"/>
              <a:t>gereken</a:t>
            </a:r>
            <a:r>
              <a:rPr lang="en-GB" sz="2000" dirty="0"/>
              <a:t> </a:t>
            </a:r>
            <a:r>
              <a:rPr lang="en-GB" sz="2000" dirty="0" err="1"/>
              <a:t>personele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</a:t>
            </a:r>
            <a:r>
              <a:rPr lang="en-GB" sz="2000" dirty="0" err="1"/>
              <a:t>diğer</a:t>
            </a:r>
            <a:r>
              <a:rPr lang="en-GB" sz="2000" dirty="0"/>
              <a:t> </a:t>
            </a:r>
            <a:r>
              <a:rPr lang="en-GB" sz="2000" dirty="0" err="1"/>
              <a:t>kaynaklara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test </a:t>
            </a:r>
            <a:r>
              <a:rPr lang="en-GB" sz="2000" dirty="0" err="1"/>
              <a:t>faaliyetlerinin</a:t>
            </a:r>
            <a:r>
              <a:rPr lang="en-GB" sz="2000" dirty="0"/>
              <a:t> </a:t>
            </a:r>
            <a:r>
              <a:rPr lang="en-GB" sz="2000" dirty="0" err="1"/>
              <a:t>nasıl</a:t>
            </a:r>
            <a:r>
              <a:rPr lang="en-GB" sz="2000" dirty="0"/>
              <a:t> </a:t>
            </a:r>
            <a:r>
              <a:rPr lang="en-GB" sz="2000" dirty="0" err="1"/>
              <a:t>yürütüleceğine</a:t>
            </a:r>
            <a:r>
              <a:rPr lang="en-GB" sz="2000" dirty="0"/>
              <a:t> </a:t>
            </a:r>
            <a:r>
              <a:rPr lang="en-GB" sz="2000" dirty="0" err="1"/>
              <a:t>ilişkin</a:t>
            </a:r>
            <a:r>
              <a:rPr lang="en-GB" sz="2000" dirty="0"/>
              <a:t> </a:t>
            </a:r>
            <a:r>
              <a:rPr lang="en-GB" sz="2000" dirty="0" err="1"/>
              <a:t>kararlar</a:t>
            </a:r>
            <a:r>
              <a:rPr lang="en-GB" sz="2000" dirty="0"/>
              <a:t> </a:t>
            </a:r>
            <a:r>
              <a:rPr lang="en-GB" sz="2000" dirty="0" err="1"/>
              <a:t>verilmesi</a:t>
            </a:r>
            <a:r>
              <a:rPr lang="en-GB" sz="2000" dirty="0"/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/>
              <a:t>Test </a:t>
            </a:r>
            <a:r>
              <a:rPr lang="en-GB" sz="2000" dirty="0" err="1"/>
              <a:t>analizi</a:t>
            </a:r>
            <a:r>
              <a:rPr lang="en-GB" sz="2000" dirty="0"/>
              <a:t>, </a:t>
            </a:r>
            <a:r>
              <a:rPr lang="en-GB" sz="2000" dirty="0" err="1"/>
              <a:t>tasarım</a:t>
            </a:r>
            <a:r>
              <a:rPr lang="en-GB" sz="2000" dirty="0"/>
              <a:t>, </a:t>
            </a:r>
            <a:r>
              <a:rPr lang="en-GB" sz="2000" dirty="0" err="1"/>
              <a:t>uyarlama</a:t>
            </a:r>
            <a:r>
              <a:rPr lang="en-GB" sz="2000" dirty="0"/>
              <a:t>, </a:t>
            </a:r>
            <a:r>
              <a:rPr lang="en-GB" sz="2000" dirty="0" err="1"/>
              <a:t>koşturma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</a:t>
            </a:r>
            <a:r>
              <a:rPr lang="en-GB" sz="2000" dirty="0" err="1"/>
              <a:t>değerlendirme</a:t>
            </a:r>
            <a:r>
              <a:rPr lang="en-GB" sz="2000" dirty="0"/>
              <a:t> </a:t>
            </a:r>
            <a:r>
              <a:rPr lang="en-GB" sz="2000" dirty="0" err="1"/>
              <a:t>faaliyetlerinin</a:t>
            </a:r>
            <a:r>
              <a:rPr lang="en-GB" sz="2000" dirty="0"/>
              <a:t>, </a:t>
            </a:r>
            <a:r>
              <a:rPr lang="en-GB" sz="2000" dirty="0" err="1"/>
              <a:t>belirli</a:t>
            </a:r>
            <a:r>
              <a:rPr lang="en-GB" sz="2000" dirty="0"/>
              <a:t> </a:t>
            </a:r>
            <a:r>
              <a:rPr lang="en-GB" sz="2000" dirty="0" err="1"/>
              <a:t>tarihlerde</a:t>
            </a:r>
            <a:r>
              <a:rPr lang="en-GB" sz="2000" dirty="0"/>
              <a:t> (</a:t>
            </a:r>
            <a:r>
              <a:rPr lang="en-GB" sz="2000" dirty="0" err="1"/>
              <a:t>örneğin</a:t>
            </a:r>
            <a:r>
              <a:rPr lang="en-GB" sz="2000" dirty="0"/>
              <a:t> </a:t>
            </a:r>
            <a:r>
              <a:rPr lang="en-GB" sz="2000" dirty="0" err="1"/>
              <a:t>sıralı</a:t>
            </a:r>
            <a:r>
              <a:rPr lang="en-GB" sz="2000" dirty="0"/>
              <a:t> </a:t>
            </a:r>
            <a:r>
              <a:rPr lang="en-GB" sz="2000" dirty="0" err="1"/>
              <a:t>yazılım</a:t>
            </a:r>
            <a:r>
              <a:rPr lang="en-GB" sz="2000" dirty="0"/>
              <a:t> </a:t>
            </a:r>
            <a:r>
              <a:rPr lang="en-GB" sz="2000" dirty="0" err="1"/>
              <a:t>geliştirmede</a:t>
            </a:r>
            <a:r>
              <a:rPr lang="en-GB" sz="2000" dirty="0"/>
              <a:t>) </a:t>
            </a:r>
            <a:r>
              <a:rPr lang="en-GB" sz="2000" dirty="0" err="1"/>
              <a:t>veya</a:t>
            </a:r>
            <a:r>
              <a:rPr lang="en-GB" sz="2000" dirty="0"/>
              <a:t> her </a:t>
            </a:r>
            <a:r>
              <a:rPr lang="en-GB" sz="2000" dirty="0" err="1"/>
              <a:t>döngü</a:t>
            </a:r>
            <a:r>
              <a:rPr lang="en-GB" sz="2000" dirty="0"/>
              <a:t> </a:t>
            </a:r>
            <a:r>
              <a:rPr lang="en-GB" sz="2000" dirty="0" err="1"/>
              <a:t>kapsamında</a:t>
            </a:r>
            <a:r>
              <a:rPr lang="en-GB" sz="2000" dirty="0"/>
              <a:t> (</a:t>
            </a:r>
            <a:r>
              <a:rPr lang="en-GB" sz="2000" dirty="0" err="1"/>
              <a:t>örneğin</a:t>
            </a:r>
            <a:r>
              <a:rPr lang="en-GB" sz="2000" dirty="0"/>
              <a:t> </a:t>
            </a:r>
            <a:r>
              <a:rPr lang="en-GB" sz="2000" dirty="0" err="1"/>
              <a:t>döngüsel</a:t>
            </a:r>
            <a:r>
              <a:rPr lang="en-GB" sz="2000" dirty="0"/>
              <a:t> </a:t>
            </a:r>
            <a:r>
              <a:rPr lang="en-GB" sz="2000" dirty="0" err="1"/>
              <a:t>yazılım</a:t>
            </a:r>
            <a:r>
              <a:rPr lang="en-GB" sz="2000" dirty="0"/>
              <a:t> </a:t>
            </a:r>
            <a:r>
              <a:rPr lang="en-GB" sz="2000" dirty="0" err="1"/>
              <a:t>geliştirmede</a:t>
            </a:r>
            <a:r>
              <a:rPr lang="en-GB" sz="2000" dirty="0"/>
              <a:t>) zaman </a:t>
            </a:r>
            <a:r>
              <a:rPr lang="en-GB" sz="2000" dirty="0" err="1"/>
              <a:t>planlamasının</a:t>
            </a:r>
            <a:r>
              <a:rPr lang="en-GB" sz="2000" dirty="0"/>
              <a:t> </a:t>
            </a:r>
            <a:r>
              <a:rPr lang="en-GB" sz="2000" dirty="0" err="1"/>
              <a:t>yapılması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/>
              <a:t>Test </a:t>
            </a:r>
            <a:r>
              <a:rPr lang="en-GB" sz="2000" dirty="0" err="1"/>
              <a:t>gözetimi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</a:t>
            </a:r>
            <a:r>
              <a:rPr lang="en-GB" sz="2000" dirty="0" err="1"/>
              <a:t>kontrolü</a:t>
            </a:r>
            <a:r>
              <a:rPr lang="en-GB" sz="2000" dirty="0"/>
              <a:t> </a:t>
            </a:r>
            <a:r>
              <a:rPr lang="en-GB" sz="2000" dirty="0" err="1"/>
              <a:t>için</a:t>
            </a:r>
            <a:r>
              <a:rPr lang="en-GB" sz="2000" dirty="0"/>
              <a:t> </a:t>
            </a:r>
            <a:r>
              <a:rPr lang="en-GB" sz="2000" dirty="0" err="1"/>
              <a:t>metriklerin</a:t>
            </a:r>
            <a:r>
              <a:rPr lang="en-GB" sz="2000" dirty="0"/>
              <a:t> </a:t>
            </a:r>
            <a:r>
              <a:rPr lang="en-GB" sz="2000" dirty="0" err="1"/>
              <a:t>seçilmesi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/>
              <a:t>Test </a:t>
            </a:r>
            <a:r>
              <a:rPr lang="en-GB" sz="2000" dirty="0" err="1"/>
              <a:t>faaliyetlerinin</a:t>
            </a:r>
            <a:r>
              <a:rPr lang="en-GB" sz="2000" dirty="0"/>
              <a:t> </a:t>
            </a:r>
            <a:r>
              <a:rPr lang="en-GB" sz="2000" dirty="0" err="1"/>
              <a:t>bütçelendirilmesi</a:t>
            </a:r>
            <a:endParaRPr lang="en-GB" sz="20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000" dirty="0"/>
              <a:t>Test </a:t>
            </a:r>
            <a:r>
              <a:rPr lang="en-GB" sz="2000" dirty="0" err="1"/>
              <a:t>dokümantasyonunun</a:t>
            </a:r>
            <a:r>
              <a:rPr lang="en-GB" sz="2000" dirty="0"/>
              <a:t> </a:t>
            </a:r>
            <a:r>
              <a:rPr lang="en-GB" sz="2000" dirty="0" err="1"/>
              <a:t>detay</a:t>
            </a:r>
            <a:r>
              <a:rPr lang="en-GB" sz="2000" dirty="0"/>
              <a:t> </a:t>
            </a:r>
            <a:r>
              <a:rPr lang="en-GB" sz="2000" dirty="0" err="1"/>
              <a:t>seviyesinin</a:t>
            </a:r>
            <a:r>
              <a:rPr lang="en-GB" sz="2000" dirty="0"/>
              <a:t> </a:t>
            </a:r>
            <a:r>
              <a:rPr lang="en-GB" sz="2000" dirty="0" err="1"/>
              <a:t>ve</a:t>
            </a:r>
            <a:r>
              <a:rPr lang="en-GB" sz="2000" dirty="0"/>
              <a:t> </a:t>
            </a:r>
            <a:r>
              <a:rPr lang="en-GB" sz="2000" dirty="0" err="1"/>
              <a:t>yapısının</a:t>
            </a:r>
            <a:r>
              <a:rPr lang="en-GB" sz="2000" dirty="0"/>
              <a:t> </a:t>
            </a:r>
            <a:r>
              <a:rPr lang="en-GB" sz="2000" dirty="0" err="1"/>
              <a:t>belirlenmesi</a:t>
            </a:r>
            <a:r>
              <a:rPr lang="en-GB" sz="2000" dirty="0"/>
              <a:t> (</a:t>
            </a:r>
            <a:r>
              <a:rPr lang="en-GB" sz="2000" dirty="0" err="1"/>
              <a:t>örneğin</a:t>
            </a:r>
            <a:r>
              <a:rPr lang="en-GB" sz="2000" dirty="0"/>
              <a:t>, </a:t>
            </a:r>
            <a:r>
              <a:rPr lang="en-GB" sz="2000" dirty="0" err="1"/>
              <a:t>şablonlar</a:t>
            </a:r>
            <a:r>
              <a:rPr lang="en-GB" sz="2000" dirty="0"/>
              <a:t> </a:t>
            </a:r>
            <a:r>
              <a:rPr lang="en-GB" sz="2000" dirty="0" err="1"/>
              <a:t>veya</a:t>
            </a:r>
            <a:r>
              <a:rPr lang="en-GB" sz="2000" dirty="0"/>
              <a:t> </a:t>
            </a:r>
            <a:r>
              <a:rPr lang="en-GB" sz="2000" dirty="0" err="1"/>
              <a:t>örnek</a:t>
            </a:r>
            <a:r>
              <a:rPr lang="en-GB" sz="2000" dirty="0"/>
              <a:t> </a:t>
            </a:r>
            <a:r>
              <a:rPr lang="en-GB" sz="2000" dirty="0" err="1"/>
              <a:t>dokümanlar</a:t>
            </a:r>
            <a:r>
              <a:rPr lang="en-GB" sz="2000" dirty="0"/>
              <a:t> </a:t>
            </a:r>
            <a:r>
              <a:rPr lang="en-GB" sz="2000" dirty="0" err="1"/>
              <a:t>sağlayarak</a:t>
            </a:r>
            <a:r>
              <a:rPr lang="en-GB" sz="2000" dirty="0"/>
              <a:t>)</a:t>
            </a:r>
          </a:p>
        </p:txBody>
      </p:sp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3469C632-91CD-054A-8FEC-B283D40341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Planlaması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Tahminlemesi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3525B-994B-E544-854A-8D4C432CA486}"/>
              </a:ext>
            </a:extLst>
          </p:cNvPr>
          <p:cNvSpPr txBox="1"/>
          <p:nvPr/>
        </p:nvSpPr>
        <p:spPr>
          <a:xfrm>
            <a:off x="9151129" y="5729426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kaynak: ISTQB Türkçe</a:t>
            </a:r>
          </a:p>
        </p:txBody>
      </p:sp>
    </p:spTree>
    <p:extLst>
      <p:ext uri="{BB962C8B-B14F-4D97-AF65-F5344CB8AC3E}">
        <p14:creationId xmlns:p14="http://schemas.microsoft.com/office/powerpoint/2010/main" val="400153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971450" y="1825643"/>
            <a:ext cx="8249100" cy="32067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stratejisi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test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sürecinin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genellikle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ürün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veya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kurum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düzeyinde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genel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tanımını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sağlar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GB" sz="2200" dirty="0"/>
          </a:p>
          <a:p>
            <a:pPr marL="50800" indent="0" fontAlgn="base"/>
            <a:endParaRPr lang="en-GB" sz="22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stratejisi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firmada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nasıl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alındığını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koşuduğunu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belirten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dökümana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denir</a:t>
            </a: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219348" y="1150478"/>
            <a:ext cx="9256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Stratejisi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Yaklaşımı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4B537-EC58-DC44-AD33-00F0A9710EEE}"/>
              </a:ext>
            </a:extLst>
          </p:cNvPr>
          <p:cNvSpPr txBox="1"/>
          <p:nvPr/>
        </p:nvSpPr>
        <p:spPr>
          <a:xfrm>
            <a:off x="11090416" y="6182352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source: </a:t>
            </a:r>
            <a:r>
              <a:rPr lang="en-US" sz="900" dirty="0" err="1">
                <a:solidFill>
                  <a:schemeClr val="bg2"/>
                </a:solidFill>
              </a:rPr>
              <a:t>testLodge</a:t>
            </a:r>
            <a:endParaRPr lang="en-US" sz="900" dirty="0">
              <a:solidFill>
                <a:schemeClr val="bg2"/>
              </a:solidFill>
            </a:endParaRPr>
          </a:p>
        </p:txBody>
      </p:sp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3469C632-91CD-054A-8FEC-B283D40341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Planlaması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Tahminlemesi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099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971450" y="1392196"/>
            <a:ext cx="8249100" cy="474025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Yazılımın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testlerin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kalitesi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üzerinde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etkin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kontrol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sağlamak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belirli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faaliyetinin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ne zaman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başlayacağını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faaliyetin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ne zaman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tamamlandığını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tanımlayan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kriterlere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sahip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olunması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önerilir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Giriş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kriterleri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belirli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faaliyetinin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gerçekleştirilmesi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koşulları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tanımlar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Çıkış</a:t>
            </a:r>
            <a:r>
              <a:rPr lang="en-GB" sz="2200" b="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kriterleri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seviyesi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veya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grubunu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tamamlandı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olarak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tanımlamak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için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hangi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koşulların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sağlanması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gerektiğini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tanımlar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61366-AA59-5447-8E7A-CC2151E48195}"/>
              </a:ext>
            </a:extLst>
          </p:cNvPr>
          <p:cNvSpPr txBox="1"/>
          <p:nvPr/>
        </p:nvSpPr>
        <p:spPr>
          <a:xfrm>
            <a:off x="1079648" y="680578"/>
            <a:ext cx="9256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Giriş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Kriterleri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Çıkış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Kriterleri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Hazır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tanımı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Tamamlandı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Tanımı</a:t>
            </a:r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4B537-EC58-DC44-AD33-00F0A9710EEE}"/>
              </a:ext>
            </a:extLst>
          </p:cNvPr>
          <p:cNvSpPr txBox="1"/>
          <p:nvPr/>
        </p:nvSpPr>
        <p:spPr>
          <a:xfrm>
            <a:off x="11090416" y="6182352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source: </a:t>
            </a:r>
            <a:r>
              <a:rPr lang="en-US" sz="900" dirty="0" err="1">
                <a:solidFill>
                  <a:schemeClr val="bg2"/>
                </a:solidFill>
              </a:rPr>
              <a:t>testLodge</a:t>
            </a:r>
            <a:endParaRPr lang="en-US" sz="900" dirty="0">
              <a:solidFill>
                <a:schemeClr val="bg2"/>
              </a:solidFill>
            </a:endParaRPr>
          </a:p>
        </p:txBody>
      </p:sp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3469C632-91CD-054A-8FEC-B283D40341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Planlaması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Tahminlemesi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39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6096000" y="888999"/>
            <a:ext cx="5421065" cy="44556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edilebilir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gereksinimlerin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kullanıcı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hikâyelerinin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/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veya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modellerin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var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(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örneğin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model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bazlı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stratejisi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izlenirken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) 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Önceki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seviyelerinin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çıkış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kriterlerini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karşılayan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öğelerinin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varlığı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 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ortamının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kullanılabilir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 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Gerekli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araçlarının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kullanılabilir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 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verilerinin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diğer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gerekli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kaynakların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varlığı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4B537-EC58-DC44-AD33-00F0A9710EEE}"/>
              </a:ext>
            </a:extLst>
          </p:cNvPr>
          <p:cNvSpPr txBox="1"/>
          <p:nvPr/>
        </p:nvSpPr>
        <p:spPr>
          <a:xfrm>
            <a:off x="11090416" y="6182352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source: </a:t>
            </a:r>
            <a:r>
              <a:rPr lang="en-US" sz="900" dirty="0" err="1">
                <a:solidFill>
                  <a:schemeClr val="bg2"/>
                </a:solidFill>
              </a:rPr>
              <a:t>testLodge</a:t>
            </a:r>
            <a:endParaRPr lang="en-US" sz="900" dirty="0">
              <a:solidFill>
                <a:schemeClr val="bg2"/>
              </a:solidFill>
            </a:endParaRPr>
          </a:p>
        </p:txBody>
      </p:sp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3469C632-91CD-054A-8FEC-B283D40341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Planlaması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Tahminlemesi</a:t>
            </a:r>
            <a:endParaRPr lang="en-GB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0031F8-DB64-624C-854C-EECD6915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11" y="888999"/>
            <a:ext cx="4406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6096000" y="888999"/>
            <a:ext cx="5421065" cy="49530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Planlanan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testlerin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koşturulmuş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 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Belirlenmiş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kapsama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seviyesine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(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örneğin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gereksinimler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kullanıcı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hikâyeleri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kabul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kriterleri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riskler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kod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)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ulaşılmış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 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Çözülemeyen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hataların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sayısının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önceden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kararlaştırılmış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bir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limitin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dahilinde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 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Tahmini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kalan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hata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sayısının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yeterince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düşük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olması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 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Değerlendirilen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güvenilirlik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seviyeleri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performans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kullanılabilirlik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güvenlik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diğer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ilgili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kalite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özelliklerinin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yeterli</a:t>
            </a:r>
            <a:r>
              <a:rPr lang="en-GB" sz="22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sz="2200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olması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4B537-EC58-DC44-AD33-00F0A9710EEE}"/>
              </a:ext>
            </a:extLst>
          </p:cNvPr>
          <p:cNvSpPr txBox="1"/>
          <p:nvPr/>
        </p:nvSpPr>
        <p:spPr>
          <a:xfrm>
            <a:off x="11090416" y="6182352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source: </a:t>
            </a:r>
            <a:r>
              <a:rPr lang="en-US" sz="900" dirty="0" err="1">
                <a:solidFill>
                  <a:schemeClr val="bg2"/>
                </a:solidFill>
              </a:rPr>
              <a:t>testLodge</a:t>
            </a:r>
            <a:endParaRPr lang="en-US" sz="900" dirty="0">
              <a:solidFill>
                <a:schemeClr val="bg2"/>
              </a:solidFill>
            </a:endParaRPr>
          </a:p>
        </p:txBody>
      </p:sp>
      <p:sp>
        <p:nvSpPr>
          <p:cNvPr id="9" name="Google Shape;120;p15">
            <a:extLst>
              <a:ext uri="{FF2B5EF4-FFF2-40B4-BE49-F238E27FC236}">
                <a16:creationId xmlns:a16="http://schemas.microsoft.com/office/drawing/2014/main" id="{3469C632-91CD-054A-8FEC-B283D40341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24" y="6413184"/>
            <a:ext cx="5157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Planlaması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Tahminlemesi</a:t>
            </a:r>
            <a:endParaRPr lang="en-GB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0031F8-DB64-624C-854C-EECD6915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11" y="888999"/>
            <a:ext cx="4406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subTitle" idx="3"/>
          </p:nvPr>
        </p:nvSpPr>
        <p:spPr>
          <a:xfrm>
            <a:off x="1551214" y="1680271"/>
            <a:ext cx="8467572" cy="17487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Teste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başlamadan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önce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testin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ne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kadar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süre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ile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koşulacağı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kabaca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tahmin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edilmelidir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Bu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sayede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proje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planlamasında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maliyet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doğru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şekilde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hesaplanabilir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Mümkün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olduğunca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projenin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ön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safhalarında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bu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tahminleme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gerçekleştirmeliyiz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 </a:t>
            </a:r>
            <a:endParaRPr lang="en-GB" b="1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Google Shape;123;p15">
            <a:extLst>
              <a:ext uri="{FF2B5EF4-FFF2-40B4-BE49-F238E27FC236}">
                <a16:creationId xmlns:a16="http://schemas.microsoft.com/office/drawing/2014/main" id="{C160A66C-8FC0-CF44-AB58-A37B80821532}"/>
              </a:ext>
            </a:extLst>
          </p:cNvPr>
          <p:cNvSpPr txBox="1">
            <a:spLocks/>
          </p:cNvSpPr>
          <p:nvPr/>
        </p:nvSpPr>
        <p:spPr>
          <a:xfrm>
            <a:off x="1540328" y="3896559"/>
            <a:ext cx="8628937" cy="1869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31800" indent="-342900">
              <a:lnSpc>
                <a:spcPct val="115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Bazı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firmalarda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test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eforu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zaman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ile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belirlenir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.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21;p15">
            <a:extLst>
              <a:ext uri="{FF2B5EF4-FFF2-40B4-BE49-F238E27FC236}">
                <a16:creationId xmlns:a16="http://schemas.microsoft.com/office/drawing/2014/main" id="{FAAF12EF-A926-2845-B8C8-270F0EEF2CAE}"/>
              </a:ext>
            </a:extLst>
          </p:cNvPr>
          <p:cNvSpPr/>
          <p:nvPr/>
        </p:nvSpPr>
        <p:spPr>
          <a:xfrm>
            <a:off x="0" y="457200"/>
            <a:ext cx="3102429" cy="484800"/>
          </a:xfrm>
          <a:prstGeom prst="rect">
            <a:avLst/>
          </a:prstGeom>
          <a:solidFill>
            <a:srgbClr val="56ADF2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Eforu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Tahminlemesi</a:t>
            </a:r>
            <a:endParaRPr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20;p15">
            <a:extLst>
              <a:ext uri="{FF2B5EF4-FFF2-40B4-BE49-F238E27FC236}">
                <a16:creationId xmlns:a16="http://schemas.microsoft.com/office/drawing/2014/main" id="{413D90CC-DBED-594A-BE92-95B2E8ECC3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/>
              <a:t>Test </a:t>
            </a:r>
            <a:r>
              <a:rPr lang="en-GB" dirty="0" err="1"/>
              <a:t>Planlaması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Tahminlemesi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742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HLast2" id="{BF009CC0-179C-5348-8F48-86A1E3C87E2A}" vid="{10E7539B-B04D-9345-A2F6-15C65363ED0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554</Words>
  <Application>Microsoft Macintosh PowerPoint</Application>
  <PresentationFormat>Widescreen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Planning and Estimation</dc:title>
  <dc:creator>Ozan İlhan</dc:creator>
  <cp:lastModifiedBy>Ozan İlhan</cp:lastModifiedBy>
  <cp:revision>13</cp:revision>
  <dcterms:created xsi:type="dcterms:W3CDTF">2019-02-20T21:19:32Z</dcterms:created>
  <dcterms:modified xsi:type="dcterms:W3CDTF">2020-07-11T20:49:53Z</dcterms:modified>
</cp:coreProperties>
</file>